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8" r:id="rId6"/>
    <p:sldId id="267" r:id="rId7"/>
    <p:sldId id="259" r:id="rId8"/>
    <p:sldId id="261" r:id="rId9"/>
    <p:sldId id="260" r:id="rId10"/>
    <p:sldId id="262" r:id="rId11"/>
    <p:sldId id="263" r:id="rId12"/>
    <p:sldId id="265" r:id="rId13"/>
    <p:sldId id="264" r:id="rId14"/>
    <p:sldId id="266" r:id="rId15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C60"/>
    <a:srgbClr val="286983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4/03/2019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4/03/2019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19783-1364-4BE3-8E8E-A40AAA40DC48}" type="datetime1">
              <a:rPr lang="fr-BE" smtClean="0"/>
              <a:pPr>
                <a:defRPr/>
              </a:pPr>
              <a:t>4/03/2019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4A0AE-6B2E-44ED-A2FD-51FADC9DE46E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68244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41CA0A-419D-4B6E-8BB5-72933AA35131}" type="datetime1">
              <a:rPr lang="fr-BE" smtClean="0"/>
              <a:pPr>
                <a:defRPr/>
              </a:pPr>
              <a:t>4/03/2019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00E63-3625-4F12-8303-316B8CAAAFAB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428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400083-0F9A-481C-AC4C-54DCC18E9778}" type="datetime1">
              <a:rPr lang="fr-BE" smtClean="0"/>
              <a:pPr>
                <a:defRPr/>
              </a:pPr>
              <a:t>4/03/2019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746E5-F1CB-493E-BFEB-DDE980838A9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069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B762-A467-1B4B-8800-55C9E06DE7F7}" type="datetimeFigureOut">
              <a:rPr lang="fr-FR" smtClean="0"/>
              <a:t>04/03/2019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B10C-F503-EC4A-8054-813554586E6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" name="Picture 2" descr="logo de Plan Marsh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  <p:pic>
        <p:nvPicPr>
          <p:cNvPr id="13" name="Image 12" descr="Capture d’écran 2019-03-01 à 09.25.38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178616"/>
            <a:ext cx="1001062" cy="6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19783-1364-4BE3-8E8E-A40AAA40DC48}" type="datetime1">
              <a:rPr lang="fr-BE" smtClean="0"/>
              <a:pPr>
                <a:defRPr/>
              </a:pPr>
              <a:t>4/03/2019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4A0AE-6B2E-44ED-A2FD-51FADC9DE46E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23958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85549-896B-40D9-89C0-FD655161C45A}" type="datetime1">
              <a:rPr lang="fr-BE" smtClean="0"/>
              <a:pPr>
                <a:defRPr/>
              </a:pPr>
              <a:t>4/03/2019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C822D-63D5-47F4-A6DA-FC920957BFE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92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2C830-C0A8-47DB-9BFB-5E0581FF0EA8}" type="datetime1">
              <a:rPr lang="fr-BE" smtClean="0"/>
              <a:pPr>
                <a:defRPr/>
              </a:pPr>
              <a:t>4/03/2019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14165-1243-488C-A7B5-8F2A23E0813B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097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43D47D-2CE5-468F-B031-D7875F1C91C4}" type="datetime1">
              <a:rPr lang="fr-BE" smtClean="0"/>
              <a:pPr>
                <a:defRPr/>
              </a:pPr>
              <a:t>4/03/2019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84147-CD8A-4AF3-9D25-56B5F11C3047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565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AE2C0-7B9D-49A1-8D8C-C5BA5E696B63}" type="datetime1">
              <a:rPr lang="fr-BE" smtClean="0"/>
              <a:pPr>
                <a:defRPr/>
              </a:pPr>
              <a:t>4/03/2019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2B103-FB32-4AB2-AA94-76B2D3F6981C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431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EC2E3-610F-4C2D-A77F-C188C5730A3B}" type="datetime1">
              <a:rPr lang="fr-BE" smtClean="0"/>
              <a:pPr>
                <a:defRPr/>
              </a:pPr>
              <a:t>4/03/2019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BAED-13E7-445A-A88C-6E7F741A7CC7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208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82DB6-D556-4F2B-9AC5-1F47AF24FFC5}" type="datetime1">
              <a:rPr lang="fr-BE" smtClean="0"/>
              <a:pPr>
                <a:defRPr/>
              </a:pPr>
              <a:t>4/03/2019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B6D4E-4A62-433F-835B-0E3AC08ED4B6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06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419783-1364-4BE3-8E8E-A40AAA40DC48}" type="datetime1">
              <a:rPr lang="fr-BE" smtClean="0"/>
              <a:pPr>
                <a:defRPr/>
              </a:pPr>
              <a:t>4/03/2019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34A0AE-6B2E-44ED-A2FD-51FADC9DE46E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398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ojets@polemecatech.be" TargetMode="External"/><Relationship Id="rId2" Type="http://schemas.openxmlformats.org/officeDocument/2006/relationships/hyperlink" Target="http://polemecatech.be/fr/appel-a-proje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dachouffe@clustertweed.b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reamstime_m_1458656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4" y="0"/>
            <a:ext cx="9179496" cy="48292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3954" y="2060848"/>
            <a:ext cx="8229600" cy="1143000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Appel à projets « </a:t>
            </a:r>
            <a:r>
              <a:rPr lang="fr-BE" dirty="0">
                <a:solidFill>
                  <a:schemeClr val="bg1"/>
                </a:solidFill>
              </a:rPr>
              <a:t>Autoconsommation collective </a:t>
            </a:r>
            <a:r>
              <a:rPr lang="fr-FR" dirty="0" smtClean="0">
                <a:solidFill>
                  <a:schemeClr val="bg1"/>
                </a:solidFill>
              </a:rPr>
              <a:t> »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484" y="5013176"/>
            <a:ext cx="9111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7375E"/>
                </a:solidFill>
              </a:rPr>
              <a:t>Vers des Communautés Energétiques Renouvelables via l’Autoconsommation Collective et Locale d’Electricité </a:t>
            </a:r>
            <a:r>
              <a:rPr lang="fr-FR" dirty="0" smtClean="0">
                <a:solidFill>
                  <a:srgbClr val="17375E"/>
                </a:solidFill>
              </a:rPr>
              <a:t>en </a:t>
            </a:r>
            <a:r>
              <a:rPr lang="fr-FR" dirty="0">
                <a:solidFill>
                  <a:srgbClr val="17375E"/>
                </a:solidFill>
              </a:rPr>
              <a:t>Wallonie</a:t>
            </a:r>
            <a:br>
              <a:rPr lang="fr-FR" dirty="0">
                <a:solidFill>
                  <a:srgbClr val="17375E"/>
                </a:solidFill>
              </a:rPr>
            </a:br>
            <a:r>
              <a:rPr lang="fr-FR" dirty="0">
                <a:solidFill>
                  <a:srgbClr val="17375E"/>
                </a:solidFill>
              </a:rPr>
              <a:t/>
            </a:r>
            <a:br>
              <a:rPr lang="fr-FR" dirty="0">
                <a:solidFill>
                  <a:srgbClr val="17375E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QUAND? COMBIEN?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Dans quel délai? Pour quel budget?</a:t>
            </a:r>
          </a:p>
          <a:p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COORDONNEES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i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57200" y="1600200"/>
          <a:ext cx="8153400" cy="4114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/>
                        <a:t>Nom de l’entreprise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/>
                        <a:t>Numéro 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/>
                        <a:t>Adresse Postale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/>
                        <a:t>Site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/>
                        <a:t>Nom du porteur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Fonction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/>
                        <a:t>Téléphone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Lettre </a:t>
            </a:r>
            <a:r>
              <a:rPr lang="fr-FR" sz="4000" dirty="0" smtClean="0"/>
              <a:t>d’intention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366713" algn="just">
              <a:buFont typeface="Arial"/>
              <a:buChar char="•"/>
            </a:pPr>
            <a:r>
              <a:rPr lang="fr-FR" sz="1800" dirty="0"/>
              <a:t>Vous avez une idée de projet? Félicitations! Le Pôle </a:t>
            </a:r>
            <a:r>
              <a:rPr lang="fr-FR" sz="1800" dirty="0" err="1"/>
              <a:t>MecaTech</a:t>
            </a:r>
            <a:r>
              <a:rPr lang="fr-FR" sz="1800" dirty="0"/>
              <a:t> </a:t>
            </a:r>
            <a:r>
              <a:rPr lang="fr-FR" sz="1800" dirty="0" smtClean="0"/>
              <a:t>et le Cluster Tweed vous proposent </a:t>
            </a:r>
            <a:r>
              <a:rPr lang="fr-FR" sz="1800" dirty="0"/>
              <a:t>de vous aider à analyser votre idée et à monter votre projet dans le cadre de </a:t>
            </a:r>
            <a:r>
              <a:rPr lang="fr-FR" sz="1800" dirty="0" smtClean="0"/>
              <a:t>cet appel</a:t>
            </a:r>
            <a:endParaRPr lang="fr-FR" sz="1800" dirty="0"/>
          </a:p>
          <a:p>
            <a:pPr marL="635000" indent="-366713" algn="just">
              <a:buFont typeface="Arial"/>
              <a:buChar char="•"/>
            </a:pPr>
            <a:r>
              <a:rPr lang="fr-FR" sz="1800" dirty="0"/>
              <a:t>Pour ce faire, nous vous demandons de répondre de façon claire et synthétique aux </a:t>
            </a:r>
            <a:r>
              <a:rPr lang="fr-FR" sz="1800" b="1" dirty="0"/>
              <a:t>7</a:t>
            </a:r>
            <a:r>
              <a:rPr lang="fr-FR" sz="1800" dirty="0"/>
              <a:t> questions ci-après. 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/>
              <a:t>Pour toute information, nous vous conseillons de lire le « mode d’emploi » de l’appel à projets (</a:t>
            </a:r>
            <a:r>
              <a:rPr lang="fr-FR" sz="1800" dirty="0">
                <a:hlinkClick r:id="rId2"/>
              </a:rPr>
              <a:t>http://polemecatech.be/fr/appel-a-projets</a:t>
            </a:r>
            <a:r>
              <a:rPr lang="fr-FR" sz="1800" dirty="0"/>
              <a:t>)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/>
              <a:t>Vous pouvez également nous </a:t>
            </a:r>
            <a:r>
              <a:rPr lang="fr-FR" sz="1800" dirty="0" smtClean="0"/>
              <a:t>contacter: </a:t>
            </a:r>
          </a:p>
          <a:p>
            <a:pPr marL="1035050" lvl="1" indent="-366713" algn="just">
              <a:buFont typeface="Arial"/>
              <a:buChar char="•"/>
            </a:pPr>
            <a:r>
              <a:rPr lang="fr-FR" sz="1800" dirty="0" smtClean="0"/>
              <a:t>Danielle </a:t>
            </a:r>
            <a:r>
              <a:rPr lang="fr-FR" sz="1800" dirty="0" smtClean="0">
                <a:hlinkClick r:id="rId3"/>
              </a:rPr>
              <a:t>projets@polemecatech.be</a:t>
            </a:r>
            <a:r>
              <a:rPr lang="fr-FR" sz="1800" dirty="0" smtClean="0"/>
              <a:t>  ou 0489</a:t>
            </a:r>
            <a:r>
              <a:rPr lang="fr-FR" sz="1800" dirty="0"/>
              <a:t>/17 06 82 </a:t>
            </a:r>
          </a:p>
          <a:p>
            <a:pPr marL="1035050" lvl="1" indent="-366713" algn="just">
              <a:buFont typeface="Arial"/>
              <a:buChar char="•"/>
            </a:pPr>
            <a:r>
              <a:rPr lang="fr-FR" sz="1800" dirty="0" smtClean="0"/>
              <a:t>Carsten </a:t>
            </a:r>
            <a:r>
              <a:rPr lang="fr-FR" sz="1800" dirty="0" smtClean="0">
                <a:hlinkClick r:id="rId3"/>
              </a:rPr>
              <a:t>projets@polemecatech.be</a:t>
            </a:r>
            <a:r>
              <a:rPr lang="fr-FR" sz="1800" dirty="0" smtClean="0"/>
              <a:t>  ou 0497</a:t>
            </a:r>
            <a:r>
              <a:rPr lang="fr-FR" sz="1800" dirty="0"/>
              <a:t>/23 16 15 </a:t>
            </a:r>
            <a:endParaRPr lang="fr-FR" sz="1800" dirty="0" smtClean="0"/>
          </a:p>
          <a:p>
            <a:pPr marL="1035050" lvl="1" indent="-366713" algn="just">
              <a:buFont typeface="Arial"/>
              <a:buChar char="•"/>
            </a:pPr>
            <a:r>
              <a:rPr lang="fr-FR" sz="1800" dirty="0" smtClean="0"/>
              <a:t>Renaud </a:t>
            </a:r>
            <a:r>
              <a:rPr lang="fr-FR" sz="1800" u="sng" dirty="0">
                <a:hlinkClick r:id="rId4"/>
              </a:rPr>
              <a:t>rdachouffe@</a:t>
            </a:r>
            <a:r>
              <a:rPr lang="fr-FR" sz="1800" u="sng" dirty="0" smtClean="0">
                <a:hlinkClick r:id="rId4"/>
              </a:rPr>
              <a:t>clustertweed.be</a:t>
            </a:r>
            <a:r>
              <a:rPr lang="fr-FR" sz="1800" dirty="0" smtClean="0"/>
              <a:t> ou 0494/37 08 88</a:t>
            </a:r>
          </a:p>
          <a:p>
            <a:pPr marL="635000" indent="-366713" algn="just"/>
            <a:r>
              <a:rPr lang="fr-FR" sz="1800" dirty="0" smtClean="0"/>
              <a:t> La </a:t>
            </a:r>
            <a:r>
              <a:rPr lang="fr-FR" sz="1800" dirty="0"/>
              <a:t>deadline pour nous soumettre une lettre d’intention </a:t>
            </a:r>
            <a:r>
              <a:rPr lang="fr-FR" sz="1800" dirty="0" smtClean="0"/>
              <a:t>est </a:t>
            </a:r>
            <a:r>
              <a:rPr lang="fr-FR" sz="1800" dirty="0"/>
              <a:t>le </a:t>
            </a:r>
            <a:r>
              <a:rPr lang="fr-FR" sz="1800" dirty="0" smtClean="0"/>
              <a:t>15/03/2019</a:t>
            </a:r>
            <a:endParaRPr lang="fr-FR" sz="1800" b="1" dirty="0">
              <a:solidFill>
                <a:srgbClr val="FF0000"/>
              </a:solidFill>
            </a:endParaRPr>
          </a:p>
          <a:p>
            <a:pPr marL="635000" indent="-366713" algn="just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Planning</a:t>
            </a:r>
            <a:endParaRPr lang="fr-FR" sz="40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C4D332D2-289D-4A06-8DB8-DB29B945A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298248"/>
              </p:ext>
            </p:extLst>
          </p:nvPr>
        </p:nvGraphicFramePr>
        <p:xfrm>
          <a:off x="381000" y="1268760"/>
          <a:ext cx="8458200" cy="4204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67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1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fr-FR" b="0" dirty="0"/>
                        <a:t>Lettre d’intention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r-FR" sz="1800" b="0" dirty="0" smtClean="0"/>
                        <a:t>15 mars 2019</a:t>
                      </a:r>
                      <a:endParaRPr lang="fr-FR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fr-FR" b="0" dirty="0"/>
                        <a:t>Réunion de coaching sur base de la lettre d’intention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19 mars 2019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2386686"/>
                  </a:ext>
                </a:extLst>
              </a:tr>
              <a:tr h="563140">
                <a:tc>
                  <a:txBody>
                    <a:bodyPr/>
                    <a:lstStyle/>
                    <a:p>
                      <a:r>
                        <a:rPr lang="fr-FR" dirty="0"/>
                        <a:t>Remise de l’avant-projet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 avril 2019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2180">
                <a:tc>
                  <a:txBody>
                    <a:bodyPr/>
                    <a:lstStyle/>
                    <a:p>
                      <a:r>
                        <a:rPr lang="fr-FR" dirty="0"/>
                        <a:t>Réunion de présentation de l’avant-projet </a:t>
                      </a:r>
                    </a:p>
                    <a:p>
                      <a:r>
                        <a:rPr lang="fr-FR" dirty="0"/>
                        <a:t>(avec les experts du </a:t>
                      </a:r>
                      <a:r>
                        <a:rPr lang="fr-FR" dirty="0" smtClean="0"/>
                        <a:t>Pôle et de Tweed)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 avril 2019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7900">
                <a:tc>
                  <a:txBody>
                    <a:bodyPr/>
                    <a:lstStyle/>
                    <a:p>
                      <a:r>
                        <a:rPr lang="fr-FR" dirty="0"/>
                        <a:t>Remise du formulaire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03 juin 2019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6940">
                <a:tc>
                  <a:txBody>
                    <a:bodyPr/>
                    <a:lstStyle/>
                    <a:p>
                      <a:r>
                        <a:rPr lang="fr-FR" dirty="0"/>
                        <a:t>Réunion de présentation du projet devant le CA et les experts du </a:t>
                      </a:r>
                      <a:r>
                        <a:rPr lang="fr-FR" dirty="0" smtClean="0"/>
                        <a:t>Pôle et de Tweed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À fixer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8900">
                <a:tc>
                  <a:txBody>
                    <a:bodyPr/>
                    <a:lstStyle/>
                    <a:p>
                      <a:r>
                        <a:rPr lang="fr-FR" dirty="0"/>
                        <a:t>Remise du projet au Gouvernement</a:t>
                      </a:r>
                      <a:r>
                        <a:rPr lang="fr-FR" baseline="0" dirty="0"/>
                        <a:t> Wallon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 juin 2019</a:t>
                      </a:r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dirty="0"/>
              <a:t>QUI? </a:t>
            </a:r>
            <a:r>
              <a:rPr lang="fr-BE" dirty="0"/>
              <a:t>(description du porteur)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indent="4763"/>
            <a:r>
              <a:rPr lang="fr-BE" i="1" dirty="0"/>
              <a:t>Qui êtes-vous ? Quelle est votre expérience ? Quel est votre savoir-faire ? Quelles sont vos activités?  Quel est la vision de votre entreprise ?</a:t>
            </a:r>
          </a:p>
        </p:txBody>
      </p:sp>
    </p:spTree>
    <p:extLst>
      <p:ext uri="{BB962C8B-B14F-4D97-AF65-F5344CB8AC3E}">
        <p14:creationId xmlns:p14="http://schemas.microsoft.com/office/powerpoint/2010/main" val="39640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92106" cy="869430"/>
          </a:xfrm>
        </p:spPr>
        <p:txBody>
          <a:bodyPr/>
          <a:lstStyle/>
          <a:p>
            <a:r>
              <a:rPr lang="fr-FR" sz="4000" dirty="0"/>
              <a:t>POURQUOI?</a:t>
            </a:r>
            <a:r>
              <a:rPr lang="fr-FR" sz="2800" dirty="0"/>
              <a:t>(description des besoins)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fr-FR" i="1" dirty="0"/>
              <a:t>Quels sont les besoins identifiés, le(s) facteur(s) déclenchant ?</a:t>
            </a:r>
          </a:p>
          <a:p>
            <a:pPr>
              <a:buFont typeface="Arial"/>
              <a:buChar char="•"/>
            </a:pPr>
            <a:r>
              <a:rPr lang="fr-FR" i="1" dirty="0"/>
              <a:t>A quels problèmes souhaitez-vous répondre? Quelles sont les opportunités identifiées?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dirty="0"/>
              <a:t>QUOI?</a:t>
            </a:r>
            <a:r>
              <a:rPr lang="fr-BE" sz="4800" dirty="0"/>
              <a:t> </a:t>
            </a:r>
            <a:r>
              <a:rPr lang="fr-BE" dirty="0"/>
              <a:t>(description de votre idée)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Quel est votre idée ? De quoi s’agit-il? En quoi répond-elle aux besoins identifiés?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OU? </a:t>
            </a:r>
            <a:r>
              <a:rPr lang="fr-FR" sz="2800" dirty="0"/>
              <a:t>(description du marché)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indent="4763">
              <a:buFont typeface="Arial"/>
              <a:buChar char="•"/>
            </a:pPr>
            <a:r>
              <a:rPr lang="fr-FR" i="1" dirty="0"/>
              <a:t>Quel est le marché (taille, part de marché) ? Quels sont les champs applicatifs visés? </a:t>
            </a:r>
          </a:p>
          <a:p>
            <a:pPr marL="263525" indent="4763">
              <a:buFont typeface="Arial"/>
              <a:buChar char="•"/>
            </a:pPr>
            <a:r>
              <a:rPr lang="fr-FR" i="1" dirty="0"/>
              <a:t>Quelle est la concurrence? Quelle est votre position par rapport à elle?</a:t>
            </a:r>
          </a:p>
          <a:p>
            <a:pPr marL="263525" indent="4763"/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COMMENT? </a:t>
            </a:r>
            <a:r>
              <a:rPr lang="fr-FR" sz="2800" dirty="0"/>
              <a:t>(description de votre stratégie)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indent="4763">
              <a:buFont typeface="Arial"/>
              <a:buChar char="•"/>
            </a:pPr>
            <a:r>
              <a:rPr lang="fr-FR" i="1" dirty="0"/>
              <a:t> Quel est votre Business Model? Comment allez-vous procéder pour vendre votre produit/service? Quelle est votre ambition?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AVEC QUI? </a:t>
            </a:r>
            <a:r>
              <a:rPr lang="fr-FR" sz="2800" dirty="0"/>
              <a:t>(description du partenariat)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indent="4763"/>
            <a:r>
              <a:rPr lang="fr-FR" i="1" dirty="0"/>
              <a:t>Avec quel(s) partenaire(s)? Déjà identifié(s) ou compétence(s) à trouver?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15615</TotalTime>
  <Words>365</Words>
  <Application>Microsoft Office PowerPoint</Application>
  <PresentationFormat>Affichage à l'écran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Appel à projets « Autoconsommation collective  »</vt:lpstr>
      <vt:lpstr>Lettre d’intention</vt:lpstr>
      <vt:lpstr>Planning</vt:lpstr>
      <vt:lpstr>QUI? (description du porteur)</vt:lpstr>
      <vt:lpstr>POURQUOI?(description des besoins)</vt:lpstr>
      <vt:lpstr>QUOI? (description de votre idée)</vt:lpstr>
      <vt:lpstr>OU? (description du marché)</vt:lpstr>
      <vt:lpstr>COMMENT? (description de votre stratégie)</vt:lpstr>
      <vt:lpstr>AVEC QUI? (description du partenariat)</vt:lpstr>
      <vt:lpstr>QUAND? COMBIEN?</vt:lpstr>
      <vt:lpstr>COORDONNEES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Alice SZOSTAK</cp:lastModifiedBy>
  <cp:revision>289</cp:revision>
  <cp:lastPrinted>2016-06-21T08:09:21Z</cp:lastPrinted>
  <dcterms:created xsi:type="dcterms:W3CDTF">2016-06-21T08:02:17Z</dcterms:created>
  <dcterms:modified xsi:type="dcterms:W3CDTF">2019-03-04T10:03:57Z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